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753600" cy="73152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itchFamily="2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93" autoAdjust="0"/>
  </p:normalViewPr>
  <p:slideViewPr>
    <p:cSldViewPr>
      <p:cViewPr varScale="1">
        <p:scale>
          <a:sx n="109" d="100"/>
          <a:sy n="109" d="100"/>
        </p:scale>
        <p:origin x="3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F76F5-8152-244B-B4B2-1EE721229222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74D75-1BD9-2745-96D8-DA0DDB07A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5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74D75-1BD9-2745-96D8-DA0DDB07A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9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0"/>
          </a:blip>
          <a:srcRect l="5166" r="516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10781"/>
            <a:ext cx="9793118" cy="3099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7"/>
              </a:lnSpc>
            </a:pPr>
            <a:r>
              <a:rPr lang="en-US" sz="13165" b="1" spc="2053">
                <a:solidFill>
                  <a:srgbClr val="282828"/>
                </a:solidFill>
                <a:latin typeface="Montserrat"/>
              </a:rPr>
              <a:t>project pupdate.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65034" y="6167986"/>
            <a:ext cx="3041773" cy="104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79"/>
              </a:lnSpc>
            </a:pPr>
            <a:r>
              <a:rPr lang="en-US" sz="1599" spc="79">
                <a:solidFill>
                  <a:srgbClr val="000000"/>
                </a:solidFill>
                <a:latin typeface="Montserrat"/>
              </a:rPr>
              <a:t>PRESENTED BY: RACHEL FRNKA, ASHLEY KUTTLER, RYAN CLARK, UMAIR KHAKOO, &amp; ALEX BRACHO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85000"/>
          </a:blip>
          <a:srcRect l="5583" r="558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8950" y="2297240"/>
            <a:ext cx="7809771" cy="1771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87"/>
              </a:lnSpc>
            </a:pPr>
            <a:r>
              <a:rPr lang="en-US" sz="5634" b="1" spc="1803">
                <a:solidFill>
                  <a:srgbClr val="FFFFFF"/>
                </a:solidFill>
                <a:latin typeface="Montserrat"/>
              </a:rPr>
              <a:t>that's a wrap!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3691"/>
          <a:stretch>
            <a:fillRect/>
          </a:stretch>
        </p:blipFill>
        <p:spPr>
          <a:xfrm>
            <a:off x="-3079181" y="-3132"/>
            <a:ext cx="6158362" cy="731833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57314" y="2532799"/>
            <a:ext cx="7183132" cy="286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1" spc="1144">
                <a:solidFill>
                  <a:srgbClr val="282828"/>
                </a:solidFill>
                <a:latin typeface="Montserrat"/>
              </a:rPr>
              <a:t>Seven in ten (71%) dog parents say their pup has made them happier people.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58025" y="5717250"/>
            <a:ext cx="3293521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Montserrat"/>
              </a:rPr>
              <a:t>-BARKBOX DOG PARENT STUDY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72057" y="808020"/>
            <a:ext cx="1153645" cy="876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57750" y="-19050"/>
            <a:ext cx="4914900" cy="7353300"/>
            <a:chOff x="0" y="0"/>
            <a:chExt cx="6553200" cy="9804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0" b="160"/>
            <a:stretch>
              <a:fillRect/>
            </a:stretch>
          </p:blipFill>
          <p:spPr>
            <a:xfrm>
              <a:off x="0" y="0"/>
              <a:ext cx="6553200" cy="98044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71500" y="4824620"/>
            <a:ext cx="3571875" cy="198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0"/>
              </a:lnSpc>
            </a:pPr>
            <a:r>
              <a:rPr lang="en-US" sz="1811" spc="579">
                <a:solidFill>
                  <a:srgbClr val="282828"/>
                </a:solidFill>
                <a:latin typeface="Montserrat"/>
              </a:rPr>
              <a:t>AN INTERACTIVE WEBSITE TO ALLOW USERS TO DISCOVER THEIR PERFECT FUTURE FURRY FRIEND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71500" y="571500"/>
            <a:ext cx="1534888" cy="153488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0160" y="10160"/>
              <a:ext cx="6329680" cy="6329680"/>
            </a:xfrm>
            <a:custGeom>
              <a:avLst/>
              <a:gdLst/>
              <a:ahLst/>
              <a:cxnLst/>
              <a:rect l="l" t="t" r="r" b="b"/>
              <a:pathLst>
                <a:path w="6329680" h="6329680">
                  <a:moveTo>
                    <a:pt x="3164840" y="6329680"/>
                  </a:moveTo>
                  <a:cubicBezTo>
                    <a:pt x="2319020" y="6329680"/>
                    <a:pt x="1524000" y="6000750"/>
                    <a:pt x="927100" y="5402580"/>
                  </a:cubicBezTo>
                  <a:cubicBezTo>
                    <a:pt x="328930" y="4804410"/>
                    <a:pt x="0" y="4009390"/>
                    <a:pt x="0" y="3164840"/>
                  </a:cubicBezTo>
                  <a:cubicBezTo>
                    <a:pt x="0" y="2319020"/>
                    <a:pt x="328930" y="1524000"/>
                    <a:pt x="927100" y="927100"/>
                  </a:cubicBezTo>
                  <a:cubicBezTo>
                    <a:pt x="1525270" y="328930"/>
                    <a:pt x="2320290" y="0"/>
                    <a:pt x="3164840" y="0"/>
                  </a:cubicBezTo>
                  <a:cubicBezTo>
                    <a:pt x="4010660" y="0"/>
                    <a:pt x="4805680" y="328930"/>
                    <a:pt x="5402580" y="927100"/>
                  </a:cubicBezTo>
                  <a:cubicBezTo>
                    <a:pt x="6000750" y="1525270"/>
                    <a:pt x="6329680" y="2320290"/>
                    <a:pt x="6329680" y="3164840"/>
                  </a:cubicBezTo>
                  <a:cubicBezTo>
                    <a:pt x="6329680" y="4010660"/>
                    <a:pt x="6000750" y="4805680"/>
                    <a:pt x="5402580" y="5402580"/>
                  </a:cubicBezTo>
                  <a:cubicBezTo>
                    <a:pt x="4805680" y="6000750"/>
                    <a:pt x="4010660" y="6329680"/>
                    <a:pt x="3164840" y="6329680"/>
                  </a:cubicBezTo>
                  <a:close/>
                  <a:moveTo>
                    <a:pt x="3164840" y="254000"/>
                  </a:moveTo>
                  <a:cubicBezTo>
                    <a:pt x="2387600" y="254000"/>
                    <a:pt x="1656080" y="556260"/>
                    <a:pt x="1106170" y="1106170"/>
                  </a:cubicBezTo>
                  <a:cubicBezTo>
                    <a:pt x="556260" y="1656080"/>
                    <a:pt x="254000" y="2387600"/>
                    <a:pt x="254000" y="3164840"/>
                  </a:cubicBezTo>
                  <a:cubicBezTo>
                    <a:pt x="254000" y="3942080"/>
                    <a:pt x="556260" y="4673600"/>
                    <a:pt x="1106170" y="5223510"/>
                  </a:cubicBezTo>
                  <a:cubicBezTo>
                    <a:pt x="1656080" y="5773420"/>
                    <a:pt x="2387600" y="6075680"/>
                    <a:pt x="3164840" y="6075680"/>
                  </a:cubicBezTo>
                  <a:cubicBezTo>
                    <a:pt x="3942080" y="6075680"/>
                    <a:pt x="4673600" y="5773420"/>
                    <a:pt x="5223510" y="5223510"/>
                  </a:cubicBezTo>
                  <a:cubicBezTo>
                    <a:pt x="5773420" y="4673600"/>
                    <a:pt x="6075680" y="3942080"/>
                    <a:pt x="6075680" y="3164840"/>
                  </a:cubicBezTo>
                  <a:cubicBezTo>
                    <a:pt x="6075680" y="2387600"/>
                    <a:pt x="5773420" y="1656080"/>
                    <a:pt x="5223510" y="1106170"/>
                  </a:cubicBezTo>
                  <a:cubicBezTo>
                    <a:pt x="4673600" y="556260"/>
                    <a:pt x="3942080" y="254000"/>
                    <a:pt x="3164840" y="2540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4976" y="889351"/>
            <a:ext cx="1207936" cy="8991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71500" y="4018915"/>
            <a:ext cx="300925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b="1" spc="1339">
                <a:solidFill>
                  <a:srgbClr val="282828"/>
                </a:solidFill>
                <a:latin typeface="Montserrat"/>
              </a:rPr>
              <a:t>scope: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118" y="5839841"/>
            <a:ext cx="3139504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 b="1" spc="1344">
                <a:solidFill>
                  <a:srgbClr val="282828"/>
                </a:solidFill>
                <a:latin typeface="Montserrat"/>
              </a:rPr>
              <a:t>outline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49235" y="5445426"/>
            <a:ext cx="2667392" cy="160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9"/>
              </a:lnSpc>
            </a:pPr>
            <a:r>
              <a:rPr lang="en-US" sz="1749" b="1" spc="209">
                <a:solidFill>
                  <a:srgbClr val="282828"/>
                </a:solidFill>
                <a:latin typeface="Montserrat"/>
              </a:rPr>
              <a:t>BACK END</a:t>
            </a:r>
          </a:p>
          <a:p>
            <a:pPr marL="288925" lvl="1" indent="-144462">
              <a:lnSpc>
                <a:spcPts val="2590"/>
              </a:lnSpc>
              <a:buFont typeface="Arial"/>
              <a:buChar char="•"/>
            </a:pPr>
            <a:r>
              <a:rPr lang="en-US" sz="1750" spc="210">
                <a:solidFill>
                  <a:srgbClr val="282828"/>
                </a:solidFill>
                <a:latin typeface="Montserrat"/>
              </a:rPr>
              <a:t>WEB SCRAPING</a:t>
            </a:r>
          </a:p>
          <a:p>
            <a:pPr marL="288925" lvl="1" indent="-144462">
              <a:lnSpc>
                <a:spcPts val="2590"/>
              </a:lnSpc>
              <a:buFont typeface="Arial"/>
              <a:buChar char="•"/>
            </a:pPr>
            <a:r>
              <a:rPr lang="en-US" sz="1750" spc="210">
                <a:solidFill>
                  <a:srgbClr val="282828"/>
                </a:solidFill>
                <a:latin typeface="Montserrat"/>
              </a:rPr>
              <a:t>DATA CLEANING</a:t>
            </a:r>
          </a:p>
          <a:p>
            <a:pPr marL="288925" lvl="1" indent="-144462">
              <a:lnSpc>
                <a:spcPts val="2590"/>
              </a:lnSpc>
              <a:buFont typeface="Arial"/>
              <a:buChar char="•"/>
            </a:pPr>
            <a:r>
              <a:rPr lang="en-US" sz="1750" spc="210">
                <a:solidFill>
                  <a:srgbClr val="282828"/>
                </a:solidFill>
                <a:latin typeface="Montserrat"/>
              </a:rPr>
              <a:t>DATA STORAGE</a:t>
            </a:r>
          </a:p>
          <a:p>
            <a:pPr>
              <a:lnSpc>
                <a:spcPts val="2590"/>
              </a:lnSpc>
            </a:pPr>
            <a:endParaRPr lang="en-US" sz="1750" spc="210">
              <a:solidFill>
                <a:srgbClr val="282828"/>
              </a:solidFill>
              <a:latin typeface="Montserrat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b="14730"/>
          <a:stretch>
            <a:fillRect/>
          </a:stretch>
        </p:blipFill>
        <p:spPr>
          <a:xfrm>
            <a:off x="-19793" y="-485699"/>
            <a:ext cx="9773393" cy="54585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205527" y="5445426"/>
            <a:ext cx="2978081" cy="128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9"/>
              </a:lnSpc>
            </a:pPr>
            <a:r>
              <a:rPr lang="en-US" sz="1749" b="1" spc="209">
                <a:solidFill>
                  <a:srgbClr val="282828"/>
                </a:solidFill>
                <a:latin typeface="Montserrat"/>
              </a:rPr>
              <a:t>FRONT END</a:t>
            </a:r>
          </a:p>
          <a:p>
            <a:pPr marL="288925" lvl="1" indent="-144462">
              <a:lnSpc>
                <a:spcPts val="2590"/>
              </a:lnSpc>
              <a:buFont typeface="Arial"/>
              <a:buChar char="•"/>
            </a:pPr>
            <a:r>
              <a:rPr lang="en-US" sz="1750" spc="210">
                <a:solidFill>
                  <a:srgbClr val="282828"/>
                </a:solidFill>
                <a:latin typeface="Montserrat"/>
              </a:rPr>
              <a:t>THE SCATTER PLOT</a:t>
            </a:r>
          </a:p>
          <a:p>
            <a:pPr marL="288925" lvl="1" indent="-144462">
              <a:lnSpc>
                <a:spcPts val="2590"/>
              </a:lnSpc>
              <a:buFont typeface="Arial"/>
              <a:buChar char="•"/>
            </a:pPr>
            <a:r>
              <a:rPr lang="en-US" sz="1750" spc="210">
                <a:solidFill>
                  <a:srgbClr val="282828"/>
                </a:solidFill>
                <a:latin typeface="Montserrat"/>
              </a:rPr>
              <a:t>THE SUNBURST</a:t>
            </a:r>
          </a:p>
          <a:p>
            <a:pPr>
              <a:lnSpc>
                <a:spcPts val="2590"/>
              </a:lnSpc>
            </a:pPr>
            <a:endParaRPr lang="en-US" sz="1750" spc="210">
              <a:solidFill>
                <a:srgbClr val="282828"/>
              </a:solidFill>
              <a:latin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257405-AE54-5D42-9D96-0D362B051369}"/>
              </a:ext>
            </a:extLst>
          </p:cNvPr>
          <p:cNvSpPr/>
          <p:nvPr/>
        </p:nvSpPr>
        <p:spPr>
          <a:xfrm>
            <a:off x="2057400" y="533400"/>
            <a:ext cx="5257800" cy="293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D7F55CF-0FCB-C94F-8673-BC6726FE1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533400"/>
            <a:ext cx="38100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852160" cy="1076960"/>
            <a:chOff x="0" y="0"/>
            <a:chExt cx="1913890" cy="352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352209"/>
            </a:xfrm>
            <a:custGeom>
              <a:avLst/>
              <a:gdLst/>
              <a:ahLst/>
              <a:cxnLst/>
              <a:rect l="l" t="t" r="r" b="b"/>
              <a:pathLst>
                <a:path w="1913890" h="352209">
                  <a:moveTo>
                    <a:pt x="0" y="0"/>
                  </a:moveTo>
                  <a:lnTo>
                    <a:pt x="1913890" y="0"/>
                  </a:lnTo>
                  <a:lnTo>
                    <a:pt x="1913890" y="352209"/>
                  </a:lnTo>
                  <a:lnTo>
                    <a:pt x="0" y="35220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33120" y="3416300"/>
            <a:ext cx="4761132" cy="4824818"/>
            <a:chOff x="0" y="0"/>
            <a:chExt cx="6348176" cy="64330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348176" cy="6433090"/>
              <a:chOff x="0" y="0"/>
              <a:chExt cx="1552544" cy="157331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52544" cy="1573311"/>
              </a:xfrm>
              <a:custGeom>
                <a:avLst/>
                <a:gdLst/>
                <a:ahLst/>
                <a:cxnLst/>
                <a:rect l="l" t="t" r="r" b="b"/>
                <a:pathLst>
                  <a:path w="1552544" h="1573311">
                    <a:moveTo>
                      <a:pt x="0" y="0"/>
                    </a:moveTo>
                    <a:lnTo>
                      <a:pt x="1552544" y="0"/>
                    </a:lnTo>
                    <a:lnTo>
                      <a:pt x="1552544" y="1573311"/>
                    </a:lnTo>
                    <a:lnTo>
                      <a:pt x="0" y="157331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23725" t="24741" r="30279"/>
            <a:stretch>
              <a:fillRect/>
            </a:stretch>
          </p:blipFill>
          <p:spPr>
            <a:xfrm>
              <a:off x="91707" y="79559"/>
              <a:ext cx="6147779" cy="628686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76200" y="1006700"/>
            <a:ext cx="4207735" cy="2460400"/>
            <a:chOff x="0" y="0"/>
            <a:chExt cx="5610313" cy="328053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610313" cy="3280533"/>
              <a:chOff x="0" y="0"/>
              <a:chExt cx="1390561" cy="81310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90561" cy="813106"/>
              </a:xfrm>
              <a:custGeom>
                <a:avLst/>
                <a:gdLst/>
                <a:ahLst/>
                <a:cxnLst/>
                <a:rect l="l" t="t" r="r" b="b"/>
                <a:pathLst>
                  <a:path w="1390561" h="813106">
                    <a:moveTo>
                      <a:pt x="0" y="0"/>
                    </a:moveTo>
                    <a:lnTo>
                      <a:pt x="1390561" y="0"/>
                    </a:lnTo>
                    <a:lnTo>
                      <a:pt x="1390561" y="813106"/>
                    </a:lnTo>
                    <a:lnTo>
                      <a:pt x="0" y="8131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23507" t="45097" r="32311" b="14062"/>
            <a:stretch>
              <a:fillRect/>
            </a:stretch>
          </p:blipFill>
          <p:spPr>
            <a:xfrm>
              <a:off x="112574" y="93912"/>
              <a:ext cx="5400900" cy="3120297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 rot="-5400000">
            <a:off x="3283700" y="1888261"/>
            <a:ext cx="245635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COLLECT ALL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BREEDS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-847496" y="5164862"/>
            <a:ext cx="2456359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COLLECT ALL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BREED INFO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23261" t="25637" r="31866" b="33863"/>
          <a:stretch>
            <a:fillRect/>
          </a:stretch>
        </p:blipFill>
        <p:spPr>
          <a:xfrm>
            <a:off x="-50800" y="1076960"/>
            <a:ext cx="4102100" cy="231394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l="23345" t="20588" r="17064"/>
          <a:stretch>
            <a:fillRect/>
          </a:stretch>
        </p:blipFill>
        <p:spPr>
          <a:xfrm>
            <a:off x="911860" y="3467279"/>
            <a:ext cx="4620439" cy="384838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 l="338" t="20325" r="67463" b="5533"/>
          <a:stretch>
            <a:fillRect/>
          </a:stretch>
        </p:blipFill>
        <p:spPr>
          <a:xfrm>
            <a:off x="5384800" y="-152400"/>
            <a:ext cx="5321300" cy="765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9708" y="144145"/>
            <a:ext cx="712598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b="1" spc="1339">
                <a:solidFill>
                  <a:srgbClr val="282828"/>
                </a:solidFill>
                <a:latin typeface="Montserrat"/>
              </a:rPr>
              <a:t>web scraping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EF3F5D4-D1F2-E24F-B3E2-E582565458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7" t="15000" r="31372" b="1250"/>
          <a:stretch/>
        </p:blipFill>
        <p:spPr>
          <a:xfrm>
            <a:off x="957535" y="3459703"/>
            <a:ext cx="4407700" cy="5105400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E46DAFA-4C05-F941-8B5F-AD5B4D02DB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8" t="26025" r="33843" b="35514"/>
          <a:stretch/>
        </p:blipFill>
        <p:spPr>
          <a:xfrm>
            <a:off x="-36046" y="1071644"/>
            <a:ext cx="4102100" cy="23402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753600" cy="2186517"/>
            <a:chOff x="0" y="0"/>
            <a:chExt cx="13004800" cy="291535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173" t="17675" r="12814"/>
            <a:stretch>
              <a:fillRect/>
            </a:stretch>
          </p:blipFill>
          <p:spPr>
            <a:xfrm>
              <a:off x="0" y="0"/>
              <a:ext cx="4250267" cy="2915356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3079" t="17804" r="14022" b="2192"/>
            <a:stretch>
              <a:fillRect/>
            </a:stretch>
          </p:blipFill>
          <p:spPr>
            <a:xfrm>
              <a:off x="4377267" y="0"/>
              <a:ext cx="4250267" cy="2915356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l="12189" t="18137" r="13219"/>
            <a:stretch>
              <a:fillRect/>
            </a:stretch>
          </p:blipFill>
          <p:spPr>
            <a:xfrm>
              <a:off x="8754533" y="0"/>
              <a:ext cx="4250267" cy="291535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708" y="6545580"/>
            <a:ext cx="976758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spc="1344">
                <a:solidFill>
                  <a:srgbClr val="282828"/>
                </a:solidFill>
                <a:latin typeface="Montserrat"/>
              </a:rPr>
              <a:t>data cleaning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76820D-8955-F246-833B-DCA1925346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2" b="-1"/>
          <a:stretch/>
        </p:blipFill>
        <p:spPr>
          <a:xfrm>
            <a:off x="0" y="2265510"/>
            <a:ext cx="9789820" cy="435456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136F6A4-9702-E04C-8C16-83DC180FB4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3" t="17500" r="1562"/>
          <a:stretch/>
        </p:blipFill>
        <p:spPr>
          <a:xfrm>
            <a:off x="6591082" y="-18869"/>
            <a:ext cx="3516745" cy="2169207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7570DC8-F4FB-194F-A634-083936E83BD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3" t="18321" r="15566" b="3499"/>
          <a:stretch/>
        </p:blipFill>
        <p:spPr>
          <a:xfrm>
            <a:off x="3308132" y="-78993"/>
            <a:ext cx="3137336" cy="2265511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18A1F8-7A84-6142-9030-9CF1C037C8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2" t="17500" r="14844" b="833"/>
          <a:stretch/>
        </p:blipFill>
        <p:spPr>
          <a:xfrm>
            <a:off x="50364" y="-78993"/>
            <a:ext cx="3137336" cy="22524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5999"/>
          </a:blip>
          <a:srcRect/>
          <a:stretch>
            <a:fillRect/>
          </a:stretch>
        </p:blipFill>
        <p:spPr>
          <a:xfrm>
            <a:off x="0" y="-2885350"/>
            <a:ext cx="9762632" cy="64921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4800" y="158750"/>
            <a:ext cx="616078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b="1" spc="1344">
                <a:solidFill>
                  <a:srgbClr val="282828"/>
                </a:solidFill>
                <a:latin typeface="Montserrat"/>
              </a:rPr>
              <a:t>data storage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0230" y="3146566"/>
            <a:ext cx="9781610" cy="852677"/>
            <a:chOff x="0" y="0"/>
            <a:chExt cx="6556047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6556046" cy="69850"/>
            </a:xfrm>
            <a:custGeom>
              <a:avLst/>
              <a:gdLst/>
              <a:ahLst/>
              <a:cxnLst/>
              <a:rect l="l" t="t" r="r" b="b"/>
              <a:pathLst>
                <a:path w="6556046" h="69850">
                  <a:moveTo>
                    <a:pt x="626521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556046" y="69850"/>
                  </a:lnTo>
                  <a:lnTo>
                    <a:pt x="6556046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FD0D8B4-4C09-9445-A725-03361E029E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2500" r="16406" b="2500"/>
          <a:stretch/>
        </p:blipFill>
        <p:spPr>
          <a:xfrm>
            <a:off x="4953000" y="3621013"/>
            <a:ext cx="4914196" cy="3721828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8E8D5E5-6FBF-AF4D-A2D8-37160E9FE2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1" t="21710" r="19379" b="5000"/>
          <a:stretch/>
        </p:blipFill>
        <p:spPr>
          <a:xfrm>
            <a:off x="-10230" y="3621013"/>
            <a:ext cx="4914196" cy="37324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3200" y="158750"/>
            <a:ext cx="834518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b="1" spc="1344">
                <a:solidFill>
                  <a:srgbClr val="282828"/>
                </a:solidFill>
                <a:latin typeface="Montserrat"/>
              </a:rPr>
              <a:t>the scatter plot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30F25D3-0F0A-E148-9960-D32FAF1F6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" y="1458141"/>
            <a:ext cx="6023194" cy="4637859"/>
          </a:xfrm>
          <a:prstGeom prst="rect">
            <a:avLst/>
          </a:prstGeom>
        </p:spPr>
      </p:pic>
      <p:pic>
        <p:nvPicPr>
          <p:cNvPr id="3" name="Online Media 2" descr="Scatter new">
            <a:hlinkClick r:id="" action="ppaction://media"/>
            <a:extLst>
              <a:ext uri="{FF2B5EF4-FFF2-40B4-BE49-F238E27FC236}">
                <a16:creationId xmlns:a16="http://schemas.microsoft.com/office/drawing/2014/main" id="{1749CD47-2300-E246-9A51-8140FB2854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6029" t="11146"/>
          <a:stretch/>
        </p:blipFill>
        <p:spPr>
          <a:xfrm>
            <a:off x="5638800" y="1567271"/>
            <a:ext cx="4058104" cy="4175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800" y="158750"/>
            <a:ext cx="8345185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b="1" spc="1344">
                <a:solidFill>
                  <a:srgbClr val="282828"/>
                </a:solidFill>
                <a:latin typeface="Montserrat"/>
              </a:rPr>
              <a:t>the sunburst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22518" t="14950" r="22181"/>
          <a:stretch>
            <a:fillRect/>
          </a:stretch>
        </p:blipFill>
        <p:spPr>
          <a:xfrm>
            <a:off x="177800" y="1672142"/>
            <a:ext cx="4708042" cy="4525458"/>
          </a:xfrm>
          <a:prstGeom prst="rect">
            <a:avLst/>
          </a:prstGeom>
        </p:spPr>
      </p:pic>
      <p:pic>
        <p:nvPicPr>
          <p:cNvPr id="7" name="Online Media 6" descr="sunburst">
            <a:hlinkClick r:id="" action="ppaction://media"/>
            <a:extLst>
              <a:ext uri="{FF2B5EF4-FFF2-40B4-BE49-F238E27FC236}">
                <a16:creationId xmlns:a16="http://schemas.microsoft.com/office/drawing/2014/main" id="{1B735A29-2CC7-9647-BF94-8AA9855DC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1713" t="11146" r="1"/>
          <a:stretch/>
        </p:blipFill>
        <p:spPr>
          <a:xfrm>
            <a:off x="4997450" y="1490058"/>
            <a:ext cx="4578350" cy="4760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97</Words>
  <Application>Microsoft Macintosh PowerPoint</Application>
  <PresentationFormat>Custom</PresentationFormat>
  <Paragraphs>25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marketers</dc:title>
  <cp:lastModifiedBy>Rachel Frnka</cp:lastModifiedBy>
  <cp:revision>8</cp:revision>
  <dcterms:created xsi:type="dcterms:W3CDTF">2006-08-16T00:00:00Z</dcterms:created>
  <dcterms:modified xsi:type="dcterms:W3CDTF">2019-06-04T16:40:55Z</dcterms:modified>
  <dc:identifier>DADbopKISQ4</dc:identifier>
</cp:coreProperties>
</file>